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/>
              <a:t>一、皮肤的解剖结构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01-06 毛囊解剖结构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472" y="1500174"/>
            <a:ext cx="7572396" cy="50482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95604" y="428604"/>
            <a:ext cx="5143536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毛囊解剖结构模式图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01-05 毛发生长周期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158" y="857232"/>
            <a:ext cx="8429652" cy="46831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24166" y="142852"/>
            <a:ext cx="5929354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毛发生长周期模式图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4738678" y="5715016"/>
            <a:ext cx="3500462" cy="91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生长期</a:t>
            </a:r>
            <a:r>
              <a:rPr lang="zh-CN" altLang="en-US" dirty="0" smtClean="0"/>
              <a:t>    约</a:t>
            </a:r>
            <a:r>
              <a:rPr lang="en-US" altLang="zh-CN" dirty="0" smtClean="0"/>
              <a:t>3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85%</a:t>
            </a:r>
            <a:endParaRPr lang="en-US" altLang="zh-CN" dirty="0" smtClean="0"/>
          </a:p>
          <a:p>
            <a:r>
              <a:rPr lang="zh-CN" altLang="en-US" b="1" dirty="0" smtClean="0"/>
              <a:t>退行期</a:t>
            </a:r>
            <a:r>
              <a:rPr lang="zh-CN" altLang="en-US" dirty="0" smtClean="0"/>
              <a:t>    约</a:t>
            </a:r>
            <a:r>
              <a:rPr lang="en-US" altLang="zh-CN" dirty="0" smtClean="0"/>
              <a:t>3</a:t>
            </a:r>
            <a:r>
              <a:rPr lang="zh-CN" altLang="en-US" dirty="0" smtClean="0"/>
              <a:t>周，</a:t>
            </a:r>
            <a:r>
              <a:rPr lang="en-US" altLang="zh-CN" dirty="0" smtClean="0"/>
              <a:t>1%</a:t>
            </a:r>
            <a:endParaRPr lang="en-US" altLang="zh-CN" dirty="0" smtClean="0"/>
          </a:p>
          <a:p>
            <a:r>
              <a:rPr lang="zh-CN" altLang="en-US" b="1" dirty="0" smtClean="0"/>
              <a:t>休止期</a:t>
            </a:r>
            <a:r>
              <a:rPr lang="zh-CN" altLang="en-US" dirty="0" smtClean="0"/>
              <a:t>    约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14%</a:t>
            </a:r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01-08 甲解剖结构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282" y="1136728"/>
            <a:ext cx="8715404" cy="57212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95670" y="428604"/>
            <a:ext cx="4857784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甲解剖结构模式图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01-10 皮肤血管网络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57298"/>
            <a:ext cx="9144064" cy="45720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19716" y="500042"/>
            <a:ext cx="3573617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皮肤血管网络模式图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01-09 皮肤神经分布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643050"/>
            <a:ext cx="9144000" cy="4929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09984" y="571480"/>
            <a:ext cx="438090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 皮肤神经分布模式图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95670" y="214290"/>
            <a:ext cx="5065042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黑素生物合成途径及酶调节位点</a:t>
            </a:r>
            <a:endParaRPr lang="zh-CN" altLang="en-US" sz="2400" dirty="0"/>
          </a:p>
        </p:txBody>
      </p:sp>
      <p:pic>
        <p:nvPicPr>
          <p:cNvPr id="3" name="图片 2" descr="图03-01 黑素生物合成途径及酶调节位点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28" y="928646"/>
            <a:ext cx="6165706" cy="59293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0" y="990600"/>
            <a:ext cx="7772400" cy="3352800"/>
          </a:xfrm>
        </p:spPr>
        <p:txBody>
          <a:bodyPr/>
          <a:lstStyle/>
          <a:p>
            <a:r>
              <a:rPr lang="zh-CN" sz="3600" b="1" dirty="0">
                <a:solidFill>
                  <a:srgbClr val="FF0000"/>
                </a:solidFill>
              </a:rPr>
              <a:t>表皮通过时间（更替时间）</a:t>
            </a:r>
            <a:endParaRPr lang="zh-CN" sz="3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dirty="0"/>
              <a:t>          由基底层移行至颗粒层上方约需</a:t>
            </a:r>
            <a:r>
              <a:rPr lang="zh-CN" altLang="zh-CN" dirty="0"/>
              <a:t>14</a:t>
            </a:r>
            <a:r>
              <a:rPr lang="zh-CN" dirty="0"/>
              <a:t>天，再移行至角质层脱落又需</a:t>
            </a:r>
            <a:r>
              <a:rPr lang="zh-CN" altLang="zh-CN" dirty="0"/>
              <a:t>14</a:t>
            </a:r>
            <a:r>
              <a:rPr lang="zh-CN" dirty="0"/>
              <a:t>天，共约</a:t>
            </a:r>
            <a:r>
              <a:rPr lang="zh-CN" altLang="zh-CN" dirty="0" smtClean="0"/>
              <a:t>28</a:t>
            </a:r>
            <a:r>
              <a:rPr lang="zh-CN" dirty="0" smtClean="0"/>
              <a:t>天</a:t>
            </a:r>
            <a:r>
              <a:rPr lang="zh-CN" altLang="en-US" dirty="0" smtClean="0"/>
              <a:t>。此即表皮通过时间。</a:t>
            </a:r>
            <a:endParaRPr lang="zh-CN" dirty="0"/>
          </a:p>
        </p:txBody>
      </p:sp>
    </p:spTree>
  </p:cSld>
  <p:clrMapOvr>
    <a:masterClrMapping/>
  </p:clrMapOvr>
  <p:transition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01-01 皮肤解剖结构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472" y="1142983"/>
            <a:ext cx="8215370" cy="5536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8546" y="415333"/>
            <a:ext cx="4429156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皮肤解剖结构模式图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01-02 角质形成细胞形态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9984" y="857232"/>
            <a:ext cx="5201400" cy="578647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95670" y="214290"/>
            <a:ext cx="5214974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角质形成细胞形态模式图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1002"/>
          <p:cNvPicPr>
            <a:picLocks noChangeAspect="1" noChangeArrowheads="1"/>
          </p:cNvPicPr>
          <p:nvPr/>
        </p:nvPicPr>
        <p:blipFill>
          <a:blip r:embed="rId1"/>
          <a:srcRect l="3928" t="70215" r="56355" b="9856"/>
          <a:stretch>
            <a:fillRect/>
          </a:stretch>
        </p:blipFill>
        <p:spPr bwMode="auto">
          <a:xfrm>
            <a:off x="1881158" y="1071546"/>
            <a:ext cx="8421407" cy="53578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238348" y="357166"/>
            <a:ext cx="792961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/>
              <a:t>HE</a:t>
            </a:r>
            <a:r>
              <a:rPr lang="zh-CN" altLang="en-US" sz="2400" dirty="0" smtClean="0"/>
              <a:t>染色时所见的黑素细胞（箭头）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357166"/>
            <a:ext cx="91440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/>
              <a:t>HE</a:t>
            </a:r>
            <a:r>
              <a:rPr lang="zh-CN" altLang="en-US" sz="2400" dirty="0" smtClean="0"/>
              <a:t>染色时所见的黑素细胞（</a:t>
            </a:r>
            <a:r>
              <a:rPr lang="en-US" altLang="zh-CN" sz="2400" dirty="0" smtClean="0"/>
              <a:t>M</a:t>
            </a:r>
            <a:r>
              <a:rPr lang="zh-CN" altLang="en-US" sz="2400" dirty="0" smtClean="0"/>
              <a:t>）和可能的朗格汉斯细胞</a:t>
            </a:r>
            <a:r>
              <a:rPr lang="en-US" altLang="zh-CN" sz="2400" dirty="0" smtClean="0"/>
              <a:t>(LC)</a:t>
            </a:r>
            <a:endParaRPr lang="zh-CN" altLang="en-US" sz="2400" dirty="0"/>
          </a:p>
        </p:txBody>
      </p:sp>
      <p:pic>
        <p:nvPicPr>
          <p:cNvPr id="3" name="图片 2" descr="图01-03 HE染色时所见的黑素细胞和可能的朗格汉斯细胞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8348" y="1142984"/>
            <a:ext cx="7779132" cy="5436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陈静文件\新建文件夹\现代皮肤性病彩色图谱\01基本病变\1001.jpg"/>
          <p:cNvPicPr>
            <a:picLocks noChangeAspect="1" noChangeArrowheads="1"/>
          </p:cNvPicPr>
          <p:nvPr/>
        </p:nvPicPr>
        <p:blipFill>
          <a:blip r:embed="rId1"/>
          <a:srcRect l="51550" t="55093" r="1608" b="13174"/>
          <a:stretch>
            <a:fillRect/>
          </a:stretch>
        </p:blipFill>
        <p:spPr bwMode="auto">
          <a:xfrm>
            <a:off x="2738414" y="928670"/>
            <a:ext cx="6858000" cy="565152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809852" y="285728"/>
            <a:ext cx="69294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角质形成细胞之间的连接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细胞间桥（箭头）</a:t>
            </a:r>
            <a:endParaRPr lang="zh-CN" altLang="en-US" sz="2400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595934" y="3857628"/>
            <a:ext cx="428628" cy="2857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02-03 桥粒超微结构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786" y="1214422"/>
            <a:ext cx="7393833" cy="492922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524232" y="428604"/>
            <a:ext cx="4714908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桥粒超微结构模式图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02-09 真－表皮连接超微结构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28" y="857232"/>
            <a:ext cx="6291087" cy="57864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67108" y="285728"/>
            <a:ext cx="4471371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真－表皮连接超微结构模式图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01-07 皮肤腺体解剖结构模式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786" y="1000108"/>
            <a:ext cx="7500990" cy="52638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81356" y="285728"/>
            <a:ext cx="49964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 皮肤腺体解剖结构模式图</a:t>
            </a:r>
            <a:endParaRPr lang="zh-CN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WPS 演示</Application>
  <PresentationFormat>宽屏</PresentationFormat>
  <Paragraphs>37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1_Office 主题</vt:lpstr>
      <vt:lpstr>一、皮肤的解剖结构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1</cp:revision>
  <dcterms:created xsi:type="dcterms:W3CDTF">2016-08-12T00:29:20Z</dcterms:created>
  <dcterms:modified xsi:type="dcterms:W3CDTF">2016-08-12T00:29:45Z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